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5" r:id="rId1"/>
  </p:sldMasterIdLst>
  <p:sldIdLst>
    <p:sldId id="256" r:id="rId2"/>
    <p:sldId id="257" r:id="rId3"/>
    <p:sldId id="270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8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18"/>
    <p:restoredTop sz="94638"/>
  </p:normalViewPr>
  <p:slideViewPr>
    <p:cSldViewPr snapToGrid="0">
      <p:cViewPr varScale="1">
        <p:scale>
          <a:sx n="100" d="100"/>
          <a:sy n="100" d="100"/>
        </p:scale>
        <p:origin x="19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863711"/>
            <a:ext cx="7156787" cy="1484371"/>
          </a:xfrm>
        </p:spPr>
        <p:txBody>
          <a:bodyPr/>
          <a:lstStyle>
            <a:lvl1pPr algn="l">
              <a:defRPr b="1" i="0">
                <a:solidFill>
                  <a:srgbClr val="CC0202"/>
                </a:solidFill>
                <a:latin typeface="Myriad Pro"/>
                <a:cs typeface="Myriad Pro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762507"/>
            <a:ext cx="8534400" cy="467956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CC0202"/>
                </a:solidFill>
                <a:latin typeface="Myriad Pro"/>
                <a:cs typeface="Myriad Pro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" name="Picture 3" descr="RED lin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3502285"/>
            <a:ext cx="7552265" cy="9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60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B47523F-F42C-834D-B5C4-1E6517285465}" type="datetimeFigureOut">
              <a:rPr lang="en-US" smtClean="0"/>
              <a:t>5/7/24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indent="0" algn="r" defTabSz="914400">
              <a:lnSpc>
                <a:spcPct val="100000"/>
              </a:lnSpc>
              <a:buNone/>
            </a:pPr>
            <a:fld id="{0FD7DB5E-C9CC-418B-B880-27A6B730D94C}" type="slidenum">
              <a:rPr lang="en" sz="1200" b="0" strike="noStrike" spc="-1" smtClean="0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27431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B47523F-F42C-834D-B5C4-1E6517285465}" type="datetimeFigureOut">
              <a:rPr lang="en-US" smtClean="0"/>
              <a:t>5/7/24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indent="0" algn="r" defTabSz="914400">
              <a:lnSpc>
                <a:spcPct val="100000"/>
              </a:lnSpc>
              <a:buNone/>
            </a:pPr>
            <a:fld id="{0FD7DB5E-C9CC-418B-B880-27A6B730D94C}" type="slidenum">
              <a:rPr lang="en" sz="1200" b="0" strike="noStrike" spc="-1" smtClean="0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00449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642E7B7-047B-4E57-AF3D-BF1A7412E9E6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86040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3"/>
          </p:nvPr>
        </p:nvSpPr>
        <p:spPr/>
        <p:txBody>
          <a:bodyPr/>
          <a:lstStyle/>
          <a:p>
            <a:fld id="{9E905CA3-B3D5-49EC-B7DD-E3726B7C809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178259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8008102F-63E9-417E-8D59-5F554A1BC749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76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B47523F-F42C-834D-B5C4-1E6517285465}" type="datetimeFigureOut">
              <a:rPr lang="en-US" smtClean="0"/>
              <a:t>5/7/24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indent="0" algn="r" defTabSz="914400">
              <a:lnSpc>
                <a:spcPct val="100000"/>
              </a:lnSpc>
              <a:buNone/>
            </a:pPr>
            <a:fld id="{0FD7DB5E-C9CC-418B-B880-27A6B730D94C}" type="slidenum">
              <a:rPr lang="en" sz="1200" b="0" strike="noStrike" spc="-1" smtClean="0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35383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B47523F-F42C-834D-B5C4-1E6517285465}" type="datetimeFigureOut">
              <a:rPr lang="en-US" smtClean="0"/>
              <a:t>5/7/24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indent="0" algn="r" defTabSz="914400">
              <a:lnSpc>
                <a:spcPct val="100000"/>
              </a:lnSpc>
              <a:buNone/>
            </a:pPr>
            <a:fld id="{0FD7DB5E-C9CC-418B-B880-27A6B730D94C}" type="slidenum">
              <a:rPr lang="en" sz="1200" b="0" strike="noStrike" spc="-1" smtClean="0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4727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B47523F-F42C-834D-B5C4-1E6517285465}" type="datetimeFigureOut">
              <a:rPr lang="en-US" smtClean="0"/>
              <a:t>5/7/24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indent="0" algn="r" defTabSz="914400">
              <a:lnSpc>
                <a:spcPct val="100000"/>
              </a:lnSpc>
              <a:buNone/>
            </a:pPr>
            <a:fld id="{0FD7DB5E-C9CC-418B-B880-27A6B730D94C}" type="slidenum">
              <a:rPr lang="en" sz="1200" b="0" strike="noStrike" spc="-1" smtClean="0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8894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B47523F-F42C-834D-B5C4-1E6517285465}" type="datetimeFigureOut">
              <a:rPr lang="en-US" smtClean="0"/>
              <a:t>5/7/24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indent="0" algn="r" defTabSz="914400">
              <a:lnSpc>
                <a:spcPct val="100000"/>
              </a:lnSpc>
              <a:buNone/>
            </a:pPr>
            <a:fld id="{0FD7DB5E-C9CC-418B-B880-27A6B730D94C}" type="slidenum">
              <a:rPr lang="en" sz="1200" b="0" strike="noStrike" spc="-1" smtClean="0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12612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B47523F-F42C-834D-B5C4-1E6517285465}" type="datetimeFigureOut">
              <a:rPr lang="en-US" smtClean="0"/>
              <a:t>5/7/24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indent="0" algn="r" defTabSz="914400">
              <a:lnSpc>
                <a:spcPct val="100000"/>
              </a:lnSpc>
              <a:buNone/>
            </a:pPr>
            <a:fld id="{0FD7DB5E-C9CC-418B-B880-27A6B730D94C}" type="slidenum">
              <a:rPr lang="en" sz="1200" b="0" strike="noStrike" spc="-1" smtClean="0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72316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B47523F-F42C-834D-B5C4-1E6517285465}" type="datetimeFigureOut">
              <a:rPr lang="en-US" smtClean="0"/>
              <a:t>5/7/24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indent="0" algn="r" defTabSz="914400">
              <a:lnSpc>
                <a:spcPct val="100000"/>
              </a:lnSpc>
              <a:buNone/>
            </a:pPr>
            <a:fld id="{0FD7DB5E-C9CC-418B-B880-27A6B730D94C}" type="slidenum">
              <a:rPr lang="en" sz="1200" b="0" strike="noStrike" spc="-1" smtClean="0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59218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B47523F-F42C-834D-B5C4-1E6517285465}" type="datetimeFigureOut">
              <a:rPr lang="en-US" smtClean="0"/>
              <a:t>5/7/24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indent="0" algn="r" defTabSz="914400">
              <a:lnSpc>
                <a:spcPct val="100000"/>
              </a:lnSpc>
              <a:buNone/>
            </a:pPr>
            <a:fld id="{0FD7DB5E-C9CC-418B-B880-27A6B730D94C}" type="slidenum">
              <a:rPr lang="en" sz="1200" b="0" strike="noStrike" spc="-1" smtClean="0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61237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B47523F-F42C-834D-B5C4-1E6517285465}" type="datetimeFigureOut">
              <a:rPr lang="en-US" smtClean="0"/>
              <a:t>5/7/24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indent="0" algn="r" defTabSz="914400">
              <a:lnSpc>
                <a:spcPct val="100000"/>
              </a:lnSpc>
              <a:buNone/>
            </a:pPr>
            <a:fld id="{0FD7DB5E-C9CC-418B-B880-27A6B730D94C}" type="slidenum">
              <a:rPr lang="en" sz="1200" b="0" strike="noStrike" spc="-1" smtClean="0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20280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D29925-3CCC-2D44-B3AC-5CA09B174DD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22149" y="6308725"/>
            <a:ext cx="3860251" cy="33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06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000" b="1" i="0" kern="1200">
          <a:solidFill>
            <a:srgbClr val="CC0202"/>
          </a:solidFill>
          <a:latin typeface="Myriad Pro"/>
          <a:ea typeface="+mj-ea"/>
          <a:cs typeface="Myriad Pro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rgbClr val="CC0202"/>
          </a:solidFill>
          <a:latin typeface="Myriad Pro"/>
          <a:ea typeface="+mn-ea"/>
          <a:cs typeface="Myriad Pro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rgbClr val="CC0202"/>
          </a:solidFill>
          <a:latin typeface="Myriad Pro"/>
          <a:ea typeface="+mn-ea"/>
          <a:cs typeface="Myriad Pro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rgbClr val="CC0202"/>
          </a:solidFill>
          <a:latin typeface="Myriad Pro"/>
          <a:ea typeface="+mn-ea"/>
          <a:cs typeface="Myriad Pro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rgbClr val="CC0202"/>
          </a:solidFill>
          <a:latin typeface="Myriad Pro"/>
          <a:ea typeface="+mn-ea"/>
          <a:cs typeface="Myriad Pro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rgbClr val="CC0202"/>
          </a:solidFill>
          <a:latin typeface="Myriad Pro"/>
          <a:ea typeface="+mn-ea"/>
          <a:cs typeface="Myriad Pro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4" descr="A white text on a black background&#10;&#10;Description automatically generated"/>
          <p:cNvPicPr/>
          <p:nvPr/>
        </p:nvPicPr>
        <p:blipFill>
          <a:blip r:embed="rId2"/>
          <a:srcRect t="11597" b="20095"/>
          <a:stretch/>
        </p:blipFill>
        <p:spPr>
          <a:xfrm>
            <a:off x="3596948" y="2684160"/>
            <a:ext cx="4818600" cy="3291480"/>
          </a:xfrm>
          <a:prstGeom prst="rect">
            <a:avLst/>
          </a:prstGeom>
          <a:ln w="0">
            <a:noFill/>
          </a:ln>
        </p:spPr>
      </p:pic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492200" y="882360"/>
            <a:ext cx="9207360" cy="1244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25560" numCol="1" spcCol="0" anchor="ctr">
            <a:noAutofit/>
          </a:bodyPr>
          <a:lstStyle/>
          <a:p>
            <a:pPr indent="0" algn="ctr" defTabSz="914400"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4400" b="0" strike="noStrike" spc="-1" dirty="0">
                <a:solidFill>
                  <a:schemeClr val="dk1"/>
                </a:solidFill>
                <a:latin typeface="Arial"/>
              </a:rPr>
              <a:t>ScanMasterX</a:t>
            </a:r>
            <a:br>
              <a:rPr sz="4400" dirty="0"/>
            </a:br>
            <a:r>
              <a:rPr lang="en-US" sz="3600" b="0" strike="noStrike" spc="-1" dirty="0">
                <a:solidFill>
                  <a:schemeClr val="dk1"/>
                </a:solidFill>
                <a:latin typeface="Arial"/>
              </a:rPr>
              <a:t>Team No 10: UwUltimate Stardust Crusaders</a:t>
            </a:r>
            <a:endParaRPr lang="en-US" sz="3600" b="0" strike="noStrike" spc="-1" dirty="0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2"/>
          <p:cNvSpPr txBox="1"/>
          <p:nvPr/>
        </p:nvSpPr>
        <p:spPr>
          <a:xfrm>
            <a:off x="838380" y="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sz="4400" b="0" strike="noStrike" spc="-1" dirty="0">
                <a:solidFill>
                  <a:schemeClr val="dk1"/>
                </a:solidFill>
                <a:latin typeface="Calibri Light"/>
              </a:rPr>
              <a:t>Behavioral Modeling: Activity Diagram</a:t>
            </a:r>
            <a:endParaRPr lang="en-US" sz="4400" b="0" strike="noStrike" spc="-1" dirty="0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94" name="Picture 93"/>
          <p:cNvPicPr/>
          <p:nvPr/>
        </p:nvPicPr>
        <p:blipFill>
          <a:blip r:embed="rId2"/>
          <a:stretch/>
        </p:blipFill>
        <p:spPr>
          <a:xfrm>
            <a:off x="2490849" y="1163781"/>
            <a:ext cx="7210301" cy="5474525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0644E87C-8C90-94FC-FC58-0EB952464149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0" y="2794794"/>
            <a:ext cx="7175500" cy="2413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738068" y="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 dirty="0">
                <a:solidFill>
                  <a:schemeClr val="dk1"/>
                </a:solidFill>
                <a:latin typeface="Calibri Light"/>
              </a:rPr>
              <a:t>Screenshots (UI, Code, if any)</a:t>
            </a:r>
            <a:endParaRPr lang="en-US" sz="4400" b="0" strike="noStrike" spc="-1" dirty="0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A3472-F1B9-A394-DEC4-5E0E29AA7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dirty="0">
                <a:solidFill>
                  <a:schemeClr val="tx1"/>
                </a:solidFill>
              </a:rPr>
              <a:t>Demo Time on Exploits!</a:t>
            </a:r>
          </a:p>
        </p:txBody>
      </p:sp>
      <p:pic>
        <p:nvPicPr>
          <p:cNvPr id="9" name="Content Placeholder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08CC29A-C06E-6550-74F0-2C0E12C090EF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967" y="1825625"/>
            <a:ext cx="5206065" cy="4351338"/>
          </a:xfrm>
        </p:spPr>
      </p:pic>
    </p:spTree>
    <p:extLst>
      <p:ext uri="{BB962C8B-B14F-4D97-AF65-F5344CB8AC3E}">
        <p14:creationId xmlns:p14="http://schemas.microsoft.com/office/powerpoint/2010/main" val="1137900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 dirty="0">
                <a:solidFill>
                  <a:schemeClr val="dk1"/>
                </a:solidFill>
                <a:latin typeface="Calibri Light"/>
              </a:rPr>
              <a:t>What’s Next??</a:t>
            </a:r>
            <a:endParaRPr lang="en-US" sz="4400" b="0" strike="noStrike" spc="-1" dirty="0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457200" indent="-457200">
              <a:lnSpc>
                <a:spcPct val="90000"/>
              </a:lnSpc>
              <a:spcBef>
                <a:spcPts val="1417"/>
              </a:spcBef>
              <a:buFont typeface="Arial" panose="020B0604020202020204" pitchFamily="34" charset="0"/>
              <a:buChar char="•"/>
            </a:pPr>
            <a:endParaRPr lang="en-US" sz="2800" spc="-1" dirty="0">
              <a:solidFill>
                <a:schemeClr val="dk1"/>
              </a:solidFill>
              <a:latin typeface="Calibri"/>
            </a:endParaRPr>
          </a:p>
          <a:p>
            <a:pPr marL="457200" indent="-457200">
              <a:lnSpc>
                <a:spcPct val="90000"/>
              </a:lnSpc>
              <a:spcBef>
                <a:spcPts val="1417"/>
              </a:spcBef>
              <a:buFont typeface="Arial" panose="020B0604020202020204" pitchFamily="34" charset="0"/>
              <a:buChar char="•"/>
            </a:pPr>
            <a:endParaRPr lang="en-US" sz="2800" spc="-1" dirty="0">
              <a:solidFill>
                <a:schemeClr val="dk1"/>
              </a:solidFill>
              <a:latin typeface="Calibri"/>
            </a:endParaRPr>
          </a:p>
          <a:p>
            <a:pPr marL="457200" indent="-457200" algn="ctr">
              <a:lnSpc>
                <a:spcPct val="90000"/>
              </a:lnSpc>
              <a:spcBef>
                <a:spcPts val="1417"/>
              </a:spcBef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chemeClr val="dk1"/>
                </a:solidFill>
                <a:latin typeface="Calibri"/>
              </a:rPr>
              <a:t>Development of the UI</a:t>
            </a:r>
          </a:p>
          <a:p>
            <a:pPr marL="457200" indent="-457200" algn="ctr">
              <a:lnSpc>
                <a:spcPct val="90000"/>
              </a:lnSpc>
              <a:spcBef>
                <a:spcPts val="1417"/>
              </a:spcBef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chemeClr val="dk1"/>
                </a:solidFill>
                <a:latin typeface="Calibri"/>
              </a:rPr>
              <a:t>Displaying the Topology</a:t>
            </a:r>
          </a:p>
          <a:p>
            <a:pPr marL="457200" indent="-457200" algn="ctr">
              <a:lnSpc>
                <a:spcPct val="90000"/>
              </a:lnSpc>
              <a:spcBef>
                <a:spcPts val="1417"/>
              </a:spcBef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chemeClr val="dk1"/>
                </a:solidFill>
                <a:latin typeface="Calibri"/>
              </a:rPr>
              <a:t>Identifying Vulnerabilities</a:t>
            </a:r>
          </a:p>
          <a:p>
            <a:pPr marL="0" indent="0" algn="ctr">
              <a:lnSpc>
                <a:spcPct val="90000"/>
              </a:lnSpc>
              <a:spcBef>
                <a:spcPts val="1417"/>
              </a:spcBef>
              <a:buNone/>
            </a:pPr>
            <a:r>
              <a:rPr lang="en-US" sz="2800" spc="-1" dirty="0">
                <a:solidFill>
                  <a:schemeClr val="dk1"/>
                </a:solidFill>
                <a:latin typeface="Calibri"/>
              </a:rPr>
              <a:t> </a:t>
            </a:r>
          </a:p>
          <a:p>
            <a:pPr marL="457200" indent="-457200">
              <a:lnSpc>
                <a:spcPct val="90000"/>
              </a:lnSpc>
              <a:spcBef>
                <a:spcPts val="1417"/>
              </a:spcBef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4" name="Content Placeholder 3" descr="A logo of a hoodie&#10;&#10;Description automatically generated">
            <a:extLst>
              <a:ext uri="{FF2B5EF4-FFF2-40B4-BE49-F238E27FC236}">
                <a16:creationId xmlns:a16="http://schemas.microsoft.com/office/drawing/2014/main" id="{A96398D7-DA20-65D0-A7F3-D084B43E83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48" y="1659834"/>
            <a:ext cx="3538331" cy="3538331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651863" y="1287150"/>
            <a:ext cx="2092522" cy="460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89100" indent="0" algn="ctr">
              <a:lnSpc>
                <a:spcPct val="90000"/>
              </a:lnSpc>
              <a:spcBef>
                <a:spcPts val="1417"/>
              </a:spcBef>
              <a:buNone/>
            </a:pPr>
            <a:r>
              <a:rPr lang="en-US" sz="2800" b="0" strike="noStrike" spc="-1" dirty="0">
                <a:solidFill>
                  <a:schemeClr val="dk1"/>
                </a:solidFill>
                <a:latin typeface="Calibri"/>
              </a:rPr>
              <a:t>Dennis</a:t>
            </a:r>
          </a:p>
        </p:txBody>
      </p:sp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85601" y="158263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 dirty="0">
                <a:solidFill>
                  <a:schemeClr val="dk1"/>
                </a:solidFill>
                <a:latin typeface="Calibri Light"/>
              </a:rPr>
              <a:t>Team Details</a:t>
            </a:r>
            <a:endParaRPr lang="en-US" sz="4400" b="0" strike="noStrike" spc="-1" dirty="0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5" name="Content Placeholder 1"/>
          <p:cNvSpPr txBox="1"/>
          <p:nvPr/>
        </p:nvSpPr>
        <p:spPr>
          <a:xfrm>
            <a:off x="9690086" y="1118347"/>
            <a:ext cx="931970" cy="460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108000" algn="ctr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chemeClr val="dk1"/>
                </a:solidFill>
                <a:latin typeface="Calibri"/>
              </a:rPr>
              <a:t>Eric</a:t>
            </a:r>
          </a:p>
        </p:txBody>
      </p:sp>
      <p:sp>
        <p:nvSpPr>
          <p:cNvPr id="76" name="Content Placeholder 3"/>
          <p:cNvSpPr txBox="1"/>
          <p:nvPr/>
        </p:nvSpPr>
        <p:spPr>
          <a:xfrm>
            <a:off x="686733" y="1268407"/>
            <a:ext cx="1905120" cy="460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108000" algn="ctr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chemeClr val="dk1"/>
                </a:solidFill>
                <a:latin typeface="Calibri"/>
              </a:rPr>
              <a:t>Lewis</a:t>
            </a:r>
            <a:endParaRPr lang="en-US" sz="2800" b="0" strike="noStrike" spc="-1" dirty="0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7" name="Content Placeholder 5"/>
          <p:cNvSpPr txBox="1"/>
          <p:nvPr/>
        </p:nvSpPr>
        <p:spPr>
          <a:xfrm>
            <a:off x="2594430" y="3103533"/>
            <a:ext cx="1905120" cy="460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108000" algn="ctr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chemeClr val="dk1"/>
                </a:solidFill>
                <a:latin typeface="Calibri"/>
              </a:rPr>
              <a:t>Alexa</a:t>
            </a:r>
            <a:endParaRPr lang="en-US" sz="2800" b="0" strike="noStrike" spc="-1" dirty="0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8" name="Content Placeholder 6"/>
          <p:cNvSpPr txBox="1"/>
          <p:nvPr/>
        </p:nvSpPr>
        <p:spPr>
          <a:xfrm>
            <a:off x="7147884" y="2968560"/>
            <a:ext cx="939341" cy="460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108000" algn="ctr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chemeClr val="dk1"/>
                </a:solidFill>
                <a:latin typeface="Calibri"/>
              </a:rPr>
              <a:t>Will</a:t>
            </a:r>
          </a:p>
        </p:txBody>
      </p:sp>
      <p:pic>
        <p:nvPicPr>
          <p:cNvPr id="3" name="Picture 2" descr="A person taking a selfie&#10;&#10;Description automatically generated">
            <a:extLst>
              <a:ext uri="{FF2B5EF4-FFF2-40B4-BE49-F238E27FC236}">
                <a16:creationId xmlns:a16="http://schemas.microsoft.com/office/drawing/2014/main" id="{EB8DBDA1-E6FE-D904-314E-E817FFE23E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4" b="1"/>
          <a:stretch/>
        </p:blipFill>
        <p:spPr>
          <a:xfrm>
            <a:off x="2687406" y="3669918"/>
            <a:ext cx="2028478" cy="2510460"/>
          </a:xfrm>
          <a:prstGeom prst="rect">
            <a:avLst/>
          </a:prstGeom>
        </p:spPr>
      </p:pic>
      <p:pic>
        <p:nvPicPr>
          <p:cNvPr id="5" name="Picture 4" descr="A person taking a selfie&#10;&#10;Description automatically generated">
            <a:extLst>
              <a:ext uri="{FF2B5EF4-FFF2-40B4-BE49-F238E27FC236}">
                <a16:creationId xmlns:a16="http://schemas.microsoft.com/office/drawing/2014/main" id="{D13963AE-F556-DC10-0624-AFFBFFB7F3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92"/>
          <a:stretch/>
        </p:blipFill>
        <p:spPr>
          <a:xfrm>
            <a:off x="4969532" y="1747590"/>
            <a:ext cx="1540917" cy="1816383"/>
          </a:xfrm>
          <a:prstGeom prst="rect">
            <a:avLst/>
          </a:prstGeom>
        </p:spPr>
      </p:pic>
      <p:pic>
        <p:nvPicPr>
          <p:cNvPr id="7" name="Picture 6" descr="A person wearing a red garment&#10;&#10;Description automatically generated">
            <a:extLst>
              <a:ext uri="{FF2B5EF4-FFF2-40B4-BE49-F238E27FC236}">
                <a16:creationId xmlns:a16="http://schemas.microsoft.com/office/drawing/2014/main" id="{DB017DF4-4784-48D3-9A11-B6E470CF2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179" y="1598114"/>
            <a:ext cx="2022662" cy="1957113"/>
          </a:xfrm>
          <a:prstGeom prst="rect">
            <a:avLst/>
          </a:prstGeom>
        </p:spPr>
      </p:pic>
      <p:pic>
        <p:nvPicPr>
          <p:cNvPr id="9" name="Picture 8" descr="A person taking a selfie&#10;&#10;Description automatically generated">
            <a:extLst>
              <a:ext uri="{FF2B5EF4-FFF2-40B4-BE49-F238E27FC236}">
                <a16:creationId xmlns:a16="http://schemas.microsoft.com/office/drawing/2014/main" id="{5F94BF65-2CBD-7954-5A2E-F8C8E9A850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7" t="31494"/>
          <a:stretch/>
        </p:blipFill>
        <p:spPr>
          <a:xfrm>
            <a:off x="744018" y="1815654"/>
            <a:ext cx="1790551" cy="1828157"/>
          </a:xfrm>
          <a:prstGeom prst="rect">
            <a:avLst/>
          </a:prstGeom>
        </p:spPr>
      </p:pic>
      <p:pic>
        <p:nvPicPr>
          <p:cNvPr id="11" name="Picture 10" descr="A person taking a selfie&#10;&#10;Description automatically generated">
            <a:extLst>
              <a:ext uri="{FF2B5EF4-FFF2-40B4-BE49-F238E27FC236}">
                <a16:creationId xmlns:a16="http://schemas.microsoft.com/office/drawing/2014/main" id="{5ABB63A5-1DE2-9C5B-37C1-9DF837E7F10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5"/>
          <a:stretch/>
        </p:blipFill>
        <p:spPr>
          <a:xfrm>
            <a:off x="7014364" y="3669918"/>
            <a:ext cx="1494132" cy="227333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C64BB-9BA1-5262-3775-8F87988CD18D}"/>
              </a:ext>
            </a:extLst>
          </p:cNvPr>
          <p:cNvSpPr>
            <a:spLocks noGrp="1"/>
          </p:cNvSpPr>
          <p:nvPr>
            <p:ph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Problem: The Rising Cost of Cybersecurity Breaches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Average Data Breach Cost: $4.45 million (Forbes)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Projected Cybercrime Damages: Over $10 Trillion by 2025 (Forbes)</a:t>
            </a:r>
          </a:p>
          <a:p>
            <a:r>
              <a:rPr lang="en-US" dirty="0">
                <a:solidFill>
                  <a:schemeClr val="tx1"/>
                </a:solidFill>
              </a:rPr>
              <a:t>Our Solution: </a:t>
            </a:r>
            <a:r>
              <a:rPr lang="en-US" dirty="0" err="1">
                <a:solidFill>
                  <a:schemeClr val="tx1"/>
                </a:solidFill>
              </a:rPr>
              <a:t>ScanMasterX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Our Vision: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Lower the barrier to scan and analyze complex networks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Prevent Data Breaches by accessing vulnerable services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Perform Security testing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Display the Topology and Rating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3EE904-EF58-085A-F100-082BF19EF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3821326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chemeClr val="dk1"/>
                </a:solidFill>
                <a:latin typeface="Calibri"/>
              </a:rPr>
              <a:t>There must be a feature to identify vulnerabilities on a server. </a:t>
            </a:r>
          </a:p>
          <a:p>
            <a:pPr marL="228600" indent="-22860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800" b="0" strike="noStrike" spc="-1" dirty="0">
              <a:solidFill>
                <a:schemeClr val="dk1"/>
              </a:solidFill>
              <a:latin typeface="Calibri"/>
            </a:endParaRPr>
          </a:p>
          <a:p>
            <a:pPr marL="228600" indent="-22860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chemeClr val="dk1"/>
                </a:solidFill>
                <a:latin typeface="Calibri"/>
              </a:rPr>
              <a:t>There must be a component that will evaluate the security of the ports on a given server. </a:t>
            </a:r>
          </a:p>
          <a:p>
            <a:pPr marL="228600" indent="-22860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800" b="0" strike="noStrike" spc="-1" dirty="0">
              <a:solidFill>
                <a:schemeClr val="dk1"/>
              </a:solidFill>
              <a:latin typeface="Calibri"/>
            </a:endParaRPr>
          </a:p>
          <a:p>
            <a:pPr marL="228600" indent="-22860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chemeClr val="dk1"/>
                </a:solidFill>
                <a:latin typeface="Calibri"/>
              </a:rPr>
              <a:t>The user must be able to select which device(s), which ports, or which group of ports, that they wish to test and scan.</a:t>
            </a:r>
          </a:p>
        </p:txBody>
      </p:sp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 dirty="0">
                <a:solidFill>
                  <a:schemeClr val="dk1"/>
                </a:solidFill>
                <a:latin typeface="Calibri Light"/>
              </a:rPr>
              <a:t>Requirements List</a:t>
            </a:r>
            <a:endParaRPr lang="en-US" sz="4400" b="0" strike="noStrike" spc="-1" dirty="0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88572" y="1536480"/>
            <a:ext cx="11360520" cy="4554720"/>
          </a:xfrm>
          <a:prstGeom prst="rect">
            <a:avLst/>
          </a:prstGeom>
          <a:noFill/>
          <a:ln w="0">
            <a:noFill/>
          </a:ln>
        </p:spPr>
        <p:txBody>
          <a:bodyPr lIns="122040" tIns="122040" rIns="122040" bIns="122040" anchor="t">
            <a:noAutofit/>
          </a:bodyPr>
          <a:lstStyle/>
          <a:p>
            <a:pPr marL="609480" indent="-457200" defTabSz="914400">
              <a:lnSpc>
                <a:spcPct val="90000"/>
              </a:lnSpc>
              <a:buClr>
                <a:srgbClr val="000000"/>
              </a:buClr>
              <a:buFont typeface="Arial"/>
              <a:buChar char="●"/>
            </a:pPr>
            <a:r>
              <a:rPr lang="en" sz="2800" spc="-1" dirty="0">
                <a:solidFill>
                  <a:schemeClr val="dk1"/>
                </a:solidFill>
                <a:latin typeface="Calibri"/>
              </a:rPr>
              <a:t>Major Components</a:t>
            </a:r>
            <a:endParaRPr lang="en-US" sz="2800" b="0" strike="noStrike" spc="-1" dirty="0">
              <a:solidFill>
                <a:schemeClr val="dk1"/>
              </a:solidFill>
              <a:latin typeface="Calibri"/>
            </a:endParaRPr>
          </a:p>
          <a:p>
            <a:pPr marL="1219320" lvl="1" indent="-423360" defTabSz="914400">
              <a:lnSpc>
                <a:spcPct val="90000"/>
              </a:lnSpc>
              <a:buClr>
                <a:srgbClr val="000000"/>
              </a:buClr>
              <a:buFont typeface="Arial"/>
              <a:buChar char="○"/>
            </a:pPr>
            <a:r>
              <a:rPr lang="en-US" sz="2400" b="0" strike="noStrike" spc="-1" dirty="0">
                <a:solidFill>
                  <a:schemeClr val="dk1"/>
                </a:solidFill>
                <a:latin typeface="Calibri"/>
              </a:rPr>
              <a:t>Custom scanner leveraging Nmap</a:t>
            </a:r>
          </a:p>
          <a:p>
            <a:pPr marL="1219320" lvl="1" indent="-423360" defTabSz="914400">
              <a:lnSpc>
                <a:spcPct val="90000"/>
              </a:lnSpc>
              <a:buClr>
                <a:srgbClr val="000000"/>
              </a:buClr>
              <a:buFont typeface="Arial"/>
              <a:buChar char="○"/>
            </a:pPr>
            <a:r>
              <a:rPr lang="en-US" sz="2400" b="0" strike="noStrike" spc="-1" dirty="0">
                <a:solidFill>
                  <a:schemeClr val="dk1"/>
                </a:solidFill>
                <a:latin typeface="Calibri"/>
              </a:rPr>
              <a:t>GUI for user to interact with</a:t>
            </a:r>
          </a:p>
          <a:p>
            <a:pPr marL="609480" indent="-457200" defTabSz="914400">
              <a:lnSpc>
                <a:spcPct val="90000"/>
              </a:lnSpc>
              <a:buClr>
                <a:srgbClr val="000000"/>
              </a:buClr>
              <a:buFont typeface="Arial"/>
              <a:buChar char="●"/>
            </a:pPr>
            <a:endParaRPr lang="en-US" sz="2800" spc="-1" dirty="0">
              <a:solidFill>
                <a:schemeClr val="dk1"/>
              </a:solidFill>
              <a:latin typeface="Calibri"/>
            </a:endParaRPr>
          </a:p>
          <a:p>
            <a:pPr marL="609480" indent="-457200" defTabSz="914400">
              <a:lnSpc>
                <a:spcPct val="90000"/>
              </a:lnSpc>
              <a:buClr>
                <a:srgbClr val="000000"/>
              </a:buClr>
              <a:buFont typeface="Arial"/>
              <a:buChar char="●"/>
            </a:pPr>
            <a:endParaRPr lang="en-US" sz="2800" spc="-1" dirty="0">
              <a:solidFill>
                <a:schemeClr val="dk1"/>
              </a:solidFill>
              <a:latin typeface="Calibri"/>
            </a:endParaRPr>
          </a:p>
          <a:p>
            <a:pPr marL="609480" indent="-457200" defTabSz="914400">
              <a:lnSpc>
                <a:spcPct val="900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800" spc="-1" dirty="0">
                <a:solidFill>
                  <a:schemeClr val="dk1"/>
                </a:solidFill>
                <a:latin typeface="Calibri"/>
              </a:rPr>
              <a:t>T</a:t>
            </a:r>
            <a:r>
              <a:rPr lang="en-US" sz="2800" b="0" strike="noStrike" spc="-1" dirty="0">
                <a:solidFill>
                  <a:schemeClr val="dk1"/>
                </a:solidFill>
                <a:latin typeface="Calibri"/>
              </a:rPr>
              <a:t>ools, Frameworks, Platforms, </a:t>
            </a:r>
            <a:r>
              <a:rPr lang="en-US" sz="2800" spc="-1" dirty="0">
                <a:solidFill>
                  <a:schemeClr val="dk1"/>
                </a:solidFill>
                <a:latin typeface="Calibri"/>
              </a:rPr>
              <a:t>L</a:t>
            </a:r>
            <a:r>
              <a:rPr lang="en-US" sz="2800" b="0" strike="noStrike" spc="-1" dirty="0">
                <a:solidFill>
                  <a:schemeClr val="dk1"/>
                </a:solidFill>
                <a:latin typeface="Calibri"/>
              </a:rPr>
              <a:t>ibraries</a:t>
            </a:r>
          </a:p>
          <a:p>
            <a:pPr marL="1219320" lvl="1" indent="-423360" defTabSz="914400">
              <a:lnSpc>
                <a:spcPct val="90000"/>
              </a:lnSpc>
              <a:buClr>
                <a:srgbClr val="000000"/>
              </a:buClr>
              <a:buFont typeface="Arial"/>
              <a:buChar char="○"/>
            </a:pPr>
            <a:r>
              <a:rPr lang="en-US" sz="2400" spc="-1" dirty="0">
                <a:solidFill>
                  <a:schemeClr val="dk1"/>
                </a:solidFill>
                <a:latin typeface="Calibri"/>
              </a:rPr>
              <a:t>PYQT  - UI framework for Python</a:t>
            </a:r>
          </a:p>
          <a:p>
            <a:pPr marL="1219320" lvl="1" indent="-423360" defTabSz="914400">
              <a:lnSpc>
                <a:spcPct val="90000"/>
              </a:lnSpc>
              <a:buClr>
                <a:srgbClr val="000000"/>
              </a:buClr>
              <a:buFont typeface="Arial"/>
              <a:buChar char="○"/>
            </a:pPr>
            <a:r>
              <a:rPr lang="en-US" sz="2400" spc="-1" dirty="0">
                <a:solidFill>
                  <a:schemeClr val="dk1"/>
                </a:solidFill>
                <a:latin typeface="Calibri"/>
              </a:rPr>
              <a:t>NMAP – A CLI network scanner</a:t>
            </a:r>
          </a:p>
          <a:p>
            <a:pPr marL="1219320" lvl="1" indent="-423360" defTabSz="914400">
              <a:lnSpc>
                <a:spcPct val="90000"/>
              </a:lnSpc>
              <a:buClr>
                <a:srgbClr val="000000"/>
              </a:buClr>
              <a:buFont typeface="Arial"/>
              <a:buChar char="○"/>
            </a:pPr>
            <a:r>
              <a:rPr lang="en-US" sz="2400" b="0" strike="noStrike" spc="-1" dirty="0">
                <a:solidFill>
                  <a:schemeClr val="dk1"/>
                </a:solidFill>
                <a:latin typeface="Calibri"/>
              </a:rPr>
              <a:t>CVE </a:t>
            </a:r>
            <a:r>
              <a:rPr lang="en-US" sz="2400" spc="-1" dirty="0">
                <a:solidFill>
                  <a:schemeClr val="dk1"/>
                </a:solidFill>
                <a:latin typeface="Calibri"/>
              </a:rPr>
              <a:t>Database [TBD]</a:t>
            </a:r>
            <a:endParaRPr lang="en-US" sz="2400" b="0" strike="noStrike" spc="-1" dirty="0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88572" y="545779"/>
            <a:ext cx="11360520" cy="763200"/>
          </a:xfrm>
          <a:prstGeom prst="rect">
            <a:avLst/>
          </a:prstGeom>
          <a:noFill/>
          <a:ln w="0">
            <a:noFill/>
          </a:ln>
        </p:spPr>
        <p:txBody>
          <a:bodyPr lIns="122040" tIns="122040" rIns="122040" bIns="122040" anchor="t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" sz="4400" b="0" strike="noStrike" spc="-1" dirty="0">
                <a:solidFill>
                  <a:schemeClr val="dk1"/>
                </a:solidFill>
                <a:latin typeface="Calibri Light"/>
              </a:rPr>
              <a:t>Project Solution Approach</a:t>
            </a:r>
            <a:endParaRPr lang="en-US" sz="4400" b="0" strike="noStrike" spc="-1" dirty="0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3" name="Picture 2" descr="A red snake with black spots&#10;&#10;Description automatically generated">
            <a:extLst>
              <a:ext uri="{FF2B5EF4-FFF2-40B4-BE49-F238E27FC236}">
                <a16:creationId xmlns:a16="http://schemas.microsoft.com/office/drawing/2014/main" id="{5D0B423D-7562-11A5-6FD4-132E54723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582" y="2182191"/>
            <a:ext cx="2957444" cy="29574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/>
          <p:cNvPicPr/>
          <p:nvPr/>
        </p:nvPicPr>
        <p:blipFill>
          <a:blip r:embed="rId2"/>
          <a:stretch/>
        </p:blipFill>
        <p:spPr>
          <a:xfrm>
            <a:off x="2392380" y="1520041"/>
            <a:ext cx="7406640" cy="3986640"/>
          </a:xfrm>
          <a:prstGeom prst="rect">
            <a:avLst/>
          </a:prstGeom>
          <a:ln w="0">
            <a:noFill/>
          </a:ln>
        </p:spPr>
      </p:pic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1836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Use Case Modeling</a:t>
            </a:r>
            <a:endParaRPr lang="en-US" sz="4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screen shot of a diagram&#10;&#10;Description automatically generated">
            <a:extLst>
              <a:ext uri="{FF2B5EF4-FFF2-40B4-BE49-F238E27FC236}">
                <a16:creationId xmlns:a16="http://schemas.microsoft.com/office/drawing/2014/main" id="{762FCD59-1C0C-0A3A-8812-7CE50DA1A283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87524"/>
            <a:ext cx="10515600" cy="3827539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838080" y="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System Architecture Diagram</a:t>
            </a:r>
            <a:endParaRPr lang="en-US" sz="4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&#10;&#10;Description automatically generated">
            <a:extLst>
              <a:ext uri="{FF2B5EF4-FFF2-40B4-BE49-F238E27FC236}">
                <a16:creationId xmlns:a16="http://schemas.microsoft.com/office/drawing/2014/main" id="{6B21A69A-13B2-9880-826F-6B71905C1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055" y="905947"/>
            <a:ext cx="6193890" cy="5779860"/>
          </a:xfrm>
          <a:prstGeom prst="rect">
            <a:avLst/>
          </a:prstGeom>
        </p:spPr>
      </p:pic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23792" y="-95944"/>
            <a:ext cx="10515240" cy="143043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 dirty="0">
                <a:solidFill>
                  <a:schemeClr val="dk1"/>
                </a:solidFill>
                <a:latin typeface="Calibri Light"/>
              </a:rPr>
              <a:t>Structural Modeling: Class Diagram</a:t>
            </a:r>
            <a:endParaRPr lang="en-US" sz="4400" b="0" strike="noStrike" spc="-1" dirty="0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Content Placeholder 4" descr="A screenshot of a computer program&#10;&#10;Description automatically generated"/>
          <p:cNvPicPr/>
          <p:nvPr/>
        </p:nvPicPr>
        <p:blipFill>
          <a:blip r:embed="rId2"/>
          <a:stretch/>
        </p:blipFill>
        <p:spPr>
          <a:xfrm>
            <a:off x="1973160" y="1311135"/>
            <a:ext cx="8313840" cy="5384880"/>
          </a:xfrm>
          <a:prstGeom prst="rect">
            <a:avLst/>
          </a:prstGeom>
          <a:ln w="0">
            <a:noFill/>
          </a:ln>
        </p:spPr>
      </p:pic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Behavioral Modeling: Sequence Diagram</a:t>
            </a:r>
            <a:endParaRPr lang="en-US" sz="4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resentationTemp_V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3736</TotalTime>
  <Words>229</Words>
  <Application>Microsoft Macintosh PowerPoint</Application>
  <PresentationFormat>Widescreen</PresentationFormat>
  <Paragraphs>47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Myriad Pro</vt:lpstr>
      <vt:lpstr>Times New Roman</vt:lpstr>
      <vt:lpstr>PresentationTemp_V4</vt:lpstr>
      <vt:lpstr>ScanMasterX Team No 10: UwUltimate Stardust Crusaders</vt:lpstr>
      <vt:lpstr>Team Details</vt:lpstr>
      <vt:lpstr>Project Overview</vt:lpstr>
      <vt:lpstr>Requirements List</vt:lpstr>
      <vt:lpstr>Project Solution Approach</vt:lpstr>
      <vt:lpstr>Use Case Modeling</vt:lpstr>
      <vt:lpstr>System Architecture Diagram</vt:lpstr>
      <vt:lpstr>Structural Modeling: Class Diagram</vt:lpstr>
      <vt:lpstr>Behavioral Modeling: Sequence Diagram</vt:lpstr>
      <vt:lpstr>PowerPoint Presentation</vt:lpstr>
      <vt:lpstr>Screenshots (UI, Code, if any)</vt:lpstr>
      <vt:lpstr>Demo Time on Exploits!</vt:lpstr>
      <vt:lpstr>What’s Next??</vt:lpstr>
    </vt:vector>
  </TitlesOfParts>
  <Company>Eastern Washington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project Team No: Team Name</dc:title>
  <dc:subject/>
  <dc:creator>Kaur, Sanmeet</dc:creator>
  <dc:description/>
  <cp:lastModifiedBy>Lewis Thomas</cp:lastModifiedBy>
  <cp:revision>15</cp:revision>
  <dcterms:created xsi:type="dcterms:W3CDTF">2024-05-03T17:34:49Z</dcterms:created>
  <dcterms:modified xsi:type="dcterms:W3CDTF">2024-05-08T01:08:58Z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</vt:i4>
  </property>
  <property fmtid="{D5CDD505-2E9C-101B-9397-08002B2CF9AE}" pid="3" name="PresentationFormat">
    <vt:lpwstr>Widescreen</vt:lpwstr>
  </property>
  <property fmtid="{D5CDD505-2E9C-101B-9397-08002B2CF9AE}" pid="4" name="Slides">
    <vt:i4>12</vt:i4>
  </property>
</Properties>
</file>